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94"/>
  </p:normalViewPr>
  <p:slideViewPr>
    <p:cSldViewPr snapToGrid="0">
      <p:cViewPr varScale="1">
        <p:scale>
          <a:sx n="122" d="100"/>
          <a:sy n="122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FD016-2BC6-4044-A091-68B377A7D1F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3B11F1-3DC3-43B3-885B-A28DBA7C78F0}">
      <dgm:prSet/>
      <dgm:spPr/>
      <dgm:t>
        <a:bodyPr/>
        <a:lstStyle/>
        <a:p>
          <a:r>
            <a:rPr lang="en-US"/>
            <a:t>Survival </a:t>
          </a:r>
        </a:p>
      </dgm:t>
    </dgm:pt>
    <dgm:pt modelId="{1756FE20-228C-4911-BE37-04971A82BD03}" type="parTrans" cxnId="{7A3138FE-624D-4EE1-9ABB-ABAC82CFC87C}">
      <dgm:prSet/>
      <dgm:spPr/>
      <dgm:t>
        <a:bodyPr/>
        <a:lstStyle/>
        <a:p>
          <a:endParaRPr lang="en-US"/>
        </a:p>
      </dgm:t>
    </dgm:pt>
    <dgm:pt modelId="{ADB21319-A482-42BD-BDD7-A1F23B9D2CA4}" type="sibTrans" cxnId="{7A3138FE-624D-4EE1-9ABB-ABAC82CFC87C}">
      <dgm:prSet/>
      <dgm:spPr/>
      <dgm:t>
        <a:bodyPr/>
        <a:lstStyle/>
        <a:p>
          <a:endParaRPr lang="en-US"/>
        </a:p>
      </dgm:t>
    </dgm:pt>
    <dgm:pt modelId="{12A3A1D2-61DC-449C-98F3-5D15EFDD01E1}">
      <dgm:prSet/>
      <dgm:spPr/>
      <dgm:t>
        <a:bodyPr/>
        <a:lstStyle/>
        <a:p>
          <a:r>
            <a:rPr lang="en-US"/>
            <a:t>Belonging </a:t>
          </a:r>
        </a:p>
      </dgm:t>
    </dgm:pt>
    <dgm:pt modelId="{0BAE2552-4507-4077-8562-D7B753E5C28E}" type="parTrans" cxnId="{8D98859A-2932-4A6D-A22C-80C932C9EE54}">
      <dgm:prSet/>
      <dgm:spPr/>
      <dgm:t>
        <a:bodyPr/>
        <a:lstStyle/>
        <a:p>
          <a:endParaRPr lang="en-US"/>
        </a:p>
      </dgm:t>
    </dgm:pt>
    <dgm:pt modelId="{C67AC344-3FAF-4EF1-A74A-C561EC3ECD1E}" type="sibTrans" cxnId="{8D98859A-2932-4A6D-A22C-80C932C9EE54}">
      <dgm:prSet/>
      <dgm:spPr/>
      <dgm:t>
        <a:bodyPr/>
        <a:lstStyle/>
        <a:p>
          <a:endParaRPr lang="en-US"/>
        </a:p>
      </dgm:t>
    </dgm:pt>
    <dgm:pt modelId="{D2C650E3-4928-4919-8B01-6AF50783D632}">
      <dgm:prSet/>
      <dgm:spPr/>
      <dgm:t>
        <a:bodyPr/>
        <a:lstStyle/>
        <a:p>
          <a:r>
            <a:rPr lang="en-US"/>
            <a:t>Power/Self Worth</a:t>
          </a:r>
        </a:p>
      </dgm:t>
    </dgm:pt>
    <dgm:pt modelId="{D72BF8B4-9FD6-471E-8E39-1F85E67CFDF5}" type="parTrans" cxnId="{BE514741-678D-426B-ABBB-A20AD56650DA}">
      <dgm:prSet/>
      <dgm:spPr/>
      <dgm:t>
        <a:bodyPr/>
        <a:lstStyle/>
        <a:p>
          <a:endParaRPr lang="en-US"/>
        </a:p>
      </dgm:t>
    </dgm:pt>
    <dgm:pt modelId="{A419D1FD-3ACF-403B-BB45-2347C0AFC8CE}" type="sibTrans" cxnId="{BE514741-678D-426B-ABBB-A20AD56650DA}">
      <dgm:prSet/>
      <dgm:spPr/>
      <dgm:t>
        <a:bodyPr/>
        <a:lstStyle/>
        <a:p>
          <a:endParaRPr lang="en-US"/>
        </a:p>
      </dgm:t>
    </dgm:pt>
    <dgm:pt modelId="{DF1DDB4E-0815-4FFE-ABE0-4312916FCB0E}">
      <dgm:prSet/>
      <dgm:spPr/>
      <dgm:t>
        <a:bodyPr/>
        <a:lstStyle/>
        <a:p>
          <a:r>
            <a:rPr lang="en-US"/>
            <a:t>Freedom-</a:t>
          </a:r>
        </a:p>
      </dgm:t>
    </dgm:pt>
    <dgm:pt modelId="{6CBDA068-5238-4FB1-B05B-586484ADE517}" type="parTrans" cxnId="{96DBA8AE-ECA6-4727-B58A-9F285345E40C}">
      <dgm:prSet/>
      <dgm:spPr/>
      <dgm:t>
        <a:bodyPr/>
        <a:lstStyle/>
        <a:p>
          <a:endParaRPr lang="en-US"/>
        </a:p>
      </dgm:t>
    </dgm:pt>
    <dgm:pt modelId="{11B7C234-0309-48D4-ABCD-5FEE9424F08B}" type="sibTrans" cxnId="{96DBA8AE-ECA6-4727-B58A-9F285345E40C}">
      <dgm:prSet/>
      <dgm:spPr/>
      <dgm:t>
        <a:bodyPr/>
        <a:lstStyle/>
        <a:p>
          <a:endParaRPr lang="en-US"/>
        </a:p>
      </dgm:t>
    </dgm:pt>
    <dgm:pt modelId="{D1EB459D-D13F-465A-9463-E6DF30323EA8}">
      <dgm:prSet/>
      <dgm:spPr/>
      <dgm:t>
        <a:bodyPr/>
        <a:lstStyle/>
        <a:p>
          <a:r>
            <a:rPr lang="en-US"/>
            <a:t>Fun </a:t>
          </a:r>
        </a:p>
      </dgm:t>
    </dgm:pt>
    <dgm:pt modelId="{AA220700-EA8C-40AE-B53A-93C2E0F18578}" type="parTrans" cxnId="{0D144381-53D2-46FB-858B-A4DC235A4DC3}">
      <dgm:prSet/>
      <dgm:spPr/>
      <dgm:t>
        <a:bodyPr/>
        <a:lstStyle/>
        <a:p>
          <a:endParaRPr lang="en-US"/>
        </a:p>
      </dgm:t>
    </dgm:pt>
    <dgm:pt modelId="{A45B7F6A-A8E9-4797-9FAC-1BF12BE76856}" type="sibTrans" cxnId="{0D144381-53D2-46FB-858B-A4DC235A4DC3}">
      <dgm:prSet/>
      <dgm:spPr/>
      <dgm:t>
        <a:bodyPr/>
        <a:lstStyle/>
        <a:p>
          <a:endParaRPr lang="en-US"/>
        </a:p>
      </dgm:t>
    </dgm:pt>
    <dgm:pt modelId="{507F777B-A62A-E74D-A9D7-F8AB21B0AFE4}" type="pres">
      <dgm:prSet presAssocID="{ED1FD016-2BC6-4044-A091-68B377A7D1FC}" presName="vert0" presStyleCnt="0">
        <dgm:presLayoutVars>
          <dgm:dir/>
          <dgm:animOne val="branch"/>
          <dgm:animLvl val="lvl"/>
        </dgm:presLayoutVars>
      </dgm:prSet>
      <dgm:spPr/>
    </dgm:pt>
    <dgm:pt modelId="{2660F997-7DE6-D64F-9D71-3585D3E88B2A}" type="pres">
      <dgm:prSet presAssocID="{553B11F1-3DC3-43B3-885B-A28DBA7C78F0}" presName="thickLine" presStyleLbl="alignNode1" presStyleIdx="0" presStyleCnt="5"/>
      <dgm:spPr/>
    </dgm:pt>
    <dgm:pt modelId="{3CB641F9-BF59-8F42-95CF-449BF24574CF}" type="pres">
      <dgm:prSet presAssocID="{553B11F1-3DC3-43B3-885B-A28DBA7C78F0}" presName="horz1" presStyleCnt="0"/>
      <dgm:spPr/>
    </dgm:pt>
    <dgm:pt modelId="{0DDA10C8-2E30-5D40-B2FE-0CB517CCDC7B}" type="pres">
      <dgm:prSet presAssocID="{553B11F1-3DC3-43B3-885B-A28DBA7C78F0}" presName="tx1" presStyleLbl="revTx" presStyleIdx="0" presStyleCnt="5"/>
      <dgm:spPr/>
    </dgm:pt>
    <dgm:pt modelId="{08113AF5-246B-A248-9E2A-008743CB600A}" type="pres">
      <dgm:prSet presAssocID="{553B11F1-3DC3-43B3-885B-A28DBA7C78F0}" presName="vert1" presStyleCnt="0"/>
      <dgm:spPr/>
    </dgm:pt>
    <dgm:pt modelId="{5CAA5BF5-98DA-364A-96A4-23643F49AD97}" type="pres">
      <dgm:prSet presAssocID="{12A3A1D2-61DC-449C-98F3-5D15EFDD01E1}" presName="thickLine" presStyleLbl="alignNode1" presStyleIdx="1" presStyleCnt="5"/>
      <dgm:spPr/>
    </dgm:pt>
    <dgm:pt modelId="{B3203082-214C-C440-B165-A25C12BAAA7E}" type="pres">
      <dgm:prSet presAssocID="{12A3A1D2-61DC-449C-98F3-5D15EFDD01E1}" presName="horz1" presStyleCnt="0"/>
      <dgm:spPr/>
    </dgm:pt>
    <dgm:pt modelId="{FCEFF992-E066-764D-93F7-FD1C6FBD6ED1}" type="pres">
      <dgm:prSet presAssocID="{12A3A1D2-61DC-449C-98F3-5D15EFDD01E1}" presName="tx1" presStyleLbl="revTx" presStyleIdx="1" presStyleCnt="5"/>
      <dgm:spPr/>
    </dgm:pt>
    <dgm:pt modelId="{2F55106C-4324-7F42-A6F5-4DAB0426714C}" type="pres">
      <dgm:prSet presAssocID="{12A3A1D2-61DC-449C-98F3-5D15EFDD01E1}" presName="vert1" presStyleCnt="0"/>
      <dgm:spPr/>
    </dgm:pt>
    <dgm:pt modelId="{B99A6324-53B4-7243-96B0-939804C0780D}" type="pres">
      <dgm:prSet presAssocID="{D2C650E3-4928-4919-8B01-6AF50783D632}" presName="thickLine" presStyleLbl="alignNode1" presStyleIdx="2" presStyleCnt="5"/>
      <dgm:spPr/>
    </dgm:pt>
    <dgm:pt modelId="{C868A7B6-DDB0-8F4A-AF18-6DB27B499E9F}" type="pres">
      <dgm:prSet presAssocID="{D2C650E3-4928-4919-8B01-6AF50783D632}" presName="horz1" presStyleCnt="0"/>
      <dgm:spPr/>
    </dgm:pt>
    <dgm:pt modelId="{2CEE07B8-25DD-3343-A8E5-907ED5AB5E0F}" type="pres">
      <dgm:prSet presAssocID="{D2C650E3-4928-4919-8B01-6AF50783D632}" presName="tx1" presStyleLbl="revTx" presStyleIdx="2" presStyleCnt="5"/>
      <dgm:spPr/>
    </dgm:pt>
    <dgm:pt modelId="{6ACA52D7-89C1-5047-A09C-575F73601DF2}" type="pres">
      <dgm:prSet presAssocID="{D2C650E3-4928-4919-8B01-6AF50783D632}" presName="vert1" presStyleCnt="0"/>
      <dgm:spPr/>
    </dgm:pt>
    <dgm:pt modelId="{38696764-E09F-1F4B-9A25-456C766680D1}" type="pres">
      <dgm:prSet presAssocID="{DF1DDB4E-0815-4FFE-ABE0-4312916FCB0E}" presName="thickLine" presStyleLbl="alignNode1" presStyleIdx="3" presStyleCnt="5"/>
      <dgm:spPr/>
    </dgm:pt>
    <dgm:pt modelId="{7B2DE9EB-0CD9-BF42-9E54-1FD2E3B7F41C}" type="pres">
      <dgm:prSet presAssocID="{DF1DDB4E-0815-4FFE-ABE0-4312916FCB0E}" presName="horz1" presStyleCnt="0"/>
      <dgm:spPr/>
    </dgm:pt>
    <dgm:pt modelId="{40A631BA-FA63-7848-ADCF-2F6886A99C04}" type="pres">
      <dgm:prSet presAssocID="{DF1DDB4E-0815-4FFE-ABE0-4312916FCB0E}" presName="tx1" presStyleLbl="revTx" presStyleIdx="3" presStyleCnt="5"/>
      <dgm:spPr/>
    </dgm:pt>
    <dgm:pt modelId="{9425D290-76A1-7442-9773-840499A33B9C}" type="pres">
      <dgm:prSet presAssocID="{DF1DDB4E-0815-4FFE-ABE0-4312916FCB0E}" presName="vert1" presStyleCnt="0"/>
      <dgm:spPr/>
    </dgm:pt>
    <dgm:pt modelId="{82241E14-1682-7E4D-98EF-4D33CCC5CE73}" type="pres">
      <dgm:prSet presAssocID="{D1EB459D-D13F-465A-9463-E6DF30323EA8}" presName="thickLine" presStyleLbl="alignNode1" presStyleIdx="4" presStyleCnt="5"/>
      <dgm:spPr/>
    </dgm:pt>
    <dgm:pt modelId="{51452789-7017-9145-AA75-9B4C532700AA}" type="pres">
      <dgm:prSet presAssocID="{D1EB459D-D13F-465A-9463-E6DF30323EA8}" presName="horz1" presStyleCnt="0"/>
      <dgm:spPr/>
    </dgm:pt>
    <dgm:pt modelId="{1E037CE0-D85F-C44B-93DB-EF95D70BC83E}" type="pres">
      <dgm:prSet presAssocID="{D1EB459D-D13F-465A-9463-E6DF30323EA8}" presName="tx1" presStyleLbl="revTx" presStyleIdx="4" presStyleCnt="5"/>
      <dgm:spPr/>
    </dgm:pt>
    <dgm:pt modelId="{B03F8A41-C62E-4041-B49E-C6D42AE2F625}" type="pres">
      <dgm:prSet presAssocID="{D1EB459D-D13F-465A-9463-E6DF30323EA8}" presName="vert1" presStyleCnt="0"/>
      <dgm:spPr/>
    </dgm:pt>
  </dgm:ptLst>
  <dgm:cxnLst>
    <dgm:cxn modelId="{6E24F50B-DAB1-0649-8DDE-0A37881B935B}" type="presOf" srcId="{D1EB459D-D13F-465A-9463-E6DF30323EA8}" destId="{1E037CE0-D85F-C44B-93DB-EF95D70BC83E}" srcOrd="0" destOrd="0" presId="urn:microsoft.com/office/officeart/2008/layout/LinedList"/>
    <dgm:cxn modelId="{BE514741-678D-426B-ABBB-A20AD56650DA}" srcId="{ED1FD016-2BC6-4044-A091-68B377A7D1FC}" destId="{D2C650E3-4928-4919-8B01-6AF50783D632}" srcOrd="2" destOrd="0" parTransId="{D72BF8B4-9FD6-471E-8E39-1F85E67CFDF5}" sibTransId="{A419D1FD-3ACF-403B-BB45-2347C0AFC8CE}"/>
    <dgm:cxn modelId="{0D144381-53D2-46FB-858B-A4DC235A4DC3}" srcId="{ED1FD016-2BC6-4044-A091-68B377A7D1FC}" destId="{D1EB459D-D13F-465A-9463-E6DF30323EA8}" srcOrd="4" destOrd="0" parTransId="{AA220700-EA8C-40AE-B53A-93C2E0F18578}" sibTransId="{A45B7F6A-A8E9-4797-9FAC-1BF12BE76856}"/>
    <dgm:cxn modelId="{8D98859A-2932-4A6D-A22C-80C932C9EE54}" srcId="{ED1FD016-2BC6-4044-A091-68B377A7D1FC}" destId="{12A3A1D2-61DC-449C-98F3-5D15EFDD01E1}" srcOrd="1" destOrd="0" parTransId="{0BAE2552-4507-4077-8562-D7B753E5C28E}" sibTransId="{C67AC344-3FAF-4EF1-A74A-C561EC3ECD1E}"/>
    <dgm:cxn modelId="{96DBA8AE-ECA6-4727-B58A-9F285345E40C}" srcId="{ED1FD016-2BC6-4044-A091-68B377A7D1FC}" destId="{DF1DDB4E-0815-4FFE-ABE0-4312916FCB0E}" srcOrd="3" destOrd="0" parTransId="{6CBDA068-5238-4FB1-B05B-586484ADE517}" sibTransId="{11B7C234-0309-48D4-ABCD-5FEE9424F08B}"/>
    <dgm:cxn modelId="{12CF74C4-8F30-A547-AB45-9625410DC2C3}" type="presOf" srcId="{12A3A1D2-61DC-449C-98F3-5D15EFDD01E1}" destId="{FCEFF992-E066-764D-93F7-FD1C6FBD6ED1}" srcOrd="0" destOrd="0" presId="urn:microsoft.com/office/officeart/2008/layout/LinedList"/>
    <dgm:cxn modelId="{D2F697D6-9E9D-D640-AADB-3E4066FFED3A}" type="presOf" srcId="{DF1DDB4E-0815-4FFE-ABE0-4312916FCB0E}" destId="{40A631BA-FA63-7848-ADCF-2F6886A99C04}" srcOrd="0" destOrd="0" presId="urn:microsoft.com/office/officeart/2008/layout/LinedList"/>
    <dgm:cxn modelId="{47B445DF-E4FA-2041-999E-BDF21ECF2D6A}" type="presOf" srcId="{553B11F1-3DC3-43B3-885B-A28DBA7C78F0}" destId="{0DDA10C8-2E30-5D40-B2FE-0CB517CCDC7B}" srcOrd="0" destOrd="0" presId="urn:microsoft.com/office/officeart/2008/layout/LinedList"/>
    <dgm:cxn modelId="{66023DF9-4066-E840-BE39-ABC7879B152B}" type="presOf" srcId="{D2C650E3-4928-4919-8B01-6AF50783D632}" destId="{2CEE07B8-25DD-3343-A8E5-907ED5AB5E0F}" srcOrd="0" destOrd="0" presId="urn:microsoft.com/office/officeart/2008/layout/LinedList"/>
    <dgm:cxn modelId="{1E509FFC-2D24-6944-A312-9EE9B4AA3409}" type="presOf" srcId="{ED1FD016-2BC6-4044-A091-68B377A7D1FC}" destId="{507F777B-A62A-E74D-A9D7-F8AB21B0AFE4}" srcOrd="0" destOrd="0" presId="urn:microsoft.com/office/officeart/2008/layout/LinedList"/>
    <dgm:cxn modelId="{7A3138FE-624D-4EE1-9ABB-ABAC82CFC87C}" srcId="{ED1FD016-2BC6-4044-A091-68B377A7D1FC}" destId="{553B11F1-3DC3-43B3-885B-A28DBA7C78F0}" srcOrd="0" destOrd="0" parTransId="{1756FE20-228C-4911-BE37-04971A82BD03}" sibTransId="{ADB21319-A482-42BD-BDD7-A1F23B9D2CA4}"/>
    <dgm:cxn modelId="{C38DFDE4-B1D8-3245-B555-90C28CFB6345}" type="presParOf" srcId="{507F777B-A62A-E74D-A9D7-F8AB21B0AFE4}" destId="{2660F997-7DE6-D64F-9D71-3585D3E88B2A}" srcOrd="0" destOrd="0" presId="urn:microsoft.com/office/officeart/2008/layout/LinedList"/>
    <dgm:cxn modelId="{625A7172-5055-FE4A-B141-F7EF7C5BFE81}" type="presParOf" srcId="{507F777B-A62A-E74D-A9D7-F8AB21B0AFE4}" destId="{3CB641F9-BF59-8F42-95CF-449BF24574CF}" srcOrd="1" destOrd="0" presId="urn:microsoft.com/office/officeart/2008/layout/LinedList"/>
    <dgm:cxn modelId="{64630519-DB03-9645-9BA4-39115519F900}" type="presParOf" srcId="{3CB641F9-BF59-8F42-95CF-449BF24574CF}" destId="{0DDA10C8-2E30-5D40-B2FE-0CB517CCDC7B}" srcOrd="0" destOrd="0" presId="urn:microsoft.com/office/officeart/2008/layout/LinedList"/>
    <dgm:cxn modelId="{57447278-5DD0-4D43-896C-45FC2A2BF690}" type="presParOf" srcId="{3CB641F9-BF59-8F42-95CF-449BF24574CF}" destId="{08113AF5-246B-A248-9E2A-008743CB600A}" srcOrd="1" destOrd="0" presId="urn:microsoft.com/office/officeart/2008/layout/LinedList"/>
    <dgm:cxn modelId="{E41F4D6F-679C-B248-9EEC-048A58C3DAF6}" type="presParOf" srcId="{507F777B-A62A-E74D-A9D7-F8AB21B0AFE4}" destId="{5CAA5BF5-98DA-364A-96A4-23643F49AD97}" srcOrd="2" destOrd="0" presId="urn:microsoft.com/office/officeart/2008/layout/LinedList"/>
    <dgm:cxn modelId="{FEE3D54C-2154-4344-9C32-B43DAFB07740}" type="presParOf" srcId="{507F777B-A62A-E74D-A9D7-F8AB21B0AFE4}" destId="{B3203082-214C-C440-B165-A25C12BAAA7E}" srcOrd="3" destOrd="0" presId="urn:microsoft.com/office/officeart/2008/layout/LinedList"/>
    <dgm:cxn modelId="{57DEE35B-737A-5E4A-BAD4-3150CFD96CD3}" type="presParOf" srcId="{B3203082-214C-C440-B165-A25C12BAAA7E}" destId="{FCEFF992-E066-764D-93F7-FD1C6FBD6ED1}" srcOrd="0" destOrd="0" presId="urn:microsoft.com/office/officeart/2008/layout/LinedList"/>
    <dgm:cxn modelId="{5095D628-E3E6-C348-A8ED-551194BB960E}" type="presParOf" srcId="{B3203082-214C-C440-B165-A25C12BAAA7E}" destId="{2F55106C-4324-7F42-A6F5-4DAB0426714C}" srcOrd="1" destOrd="0" presId="urn:microsoft.com/office/officeart/2008/layout/LinedList"/>
    <dgm:cxn modelId="{F0673FB0-C852-3F49-BE87-75300FF24713}" type="presParOf" srcId="{507F777B-A62A-E74D-A9D7-F8AB21B0AFE4}" destId="{B99A6324-53B4-7243-96B0-939804C0780D}" srcOrd="4" destOrd="0" presId="urn:microsoft.com/office/officeart/2008/layout/LinedList"/>
    <dgm:cxn modelId="{FEFCB51D-1D64-EA42-85B4-0EB28F6FF872}" type="presParOf" srcId="{507F777B-A62A-E74D-A9D7-F8AB21B0AFE4}" destId="{C868A7B6-DDB0-8F4A-AF18-6DB27B499E9F}" srcOrd="5" destOrd="0" presId="urn:microsoft.com/office/officeart/2008/layout/LinedList"/>
    <dgm:cxn modelId="{BF649817-C32C-2340-B84C-FB0541D0FDB1}" type="presParOf" srcId="{C868A7B6-DDB0-8F4A-AF18-6DB27B499E9F}" destId="{2CEE07B8-25DD-3343-A8E5-907ED5AB5E0F}" srcOrd="0" destOrd="0" presId="urn:microsoft.com/office/officeart/2008/layout/LinedList"/>
    <dgm:cxn modelId="{31A19F60-C071-5B45-A4FE-FD6C2C136D66}" type="presParOf" srcId="{C868A7B6-DDB0-8F4A-AF18-6DB27B499E9F}" destId="{6ACA52D7-89C1-5047-A09C-575F73601DF2}" srcOrd="1" destOrd="0" presId="urn:microsoft.com/office/officeart/2008/layout/LinedList"/>
    <dgm:cxn modelId="{4250318C-FEF9-EE42-A744-0CDC856B3218}" type="presParOf" srcId="{507F777B-A62A-E74D-A9D7-F8AB21B0AFE4}" destId="{38696764-E09F-1F4B-9A25-456C766680D1}" srcOrd="6" destOrd="0" presId="urn:microsoft.com/office/officeart/2008/layout/LinedList"/>
    <dgm:cxn modelId="{3C063B43-949B-C640-8FD0-E8406184087F}" type="presParOf" srcId="{507F777B-A62A-E74D-A9D7-F8AB21B0AFE4}" destId="{7B2DE9EB-0CD9-BF42-9E54-1FD2E3B7F41C}" srcOrd="7" destOrd="0" presId="urn:microsoft.com/office/officeart/2008/layout/LinedList"/>
    <dgm:cxn modelId="{83F77191-EF76-F144-8D3A-6720882C9C2B}" type="presParOf" srcId="{7B2DE9EB-0CD9-BF42-9E54-1FD2E3B7F41C}" destId="{40A631BA-FA63-7848-ADCF-2F6886A99C04}" srcOrd="0" destOrd="0" presId="urn:microsoft.com/office/officeart/2008/layout/LinedList"/>
    <dgm:cxn modelId="{6249B49B-AEB7-384A-B653-5D985F2ACA01}" type="presParOf" srcId="{7B2DE9EB-0CD9-BF42-9E54-1FD2E3B7F41C}" destId="{9425D290-76A1-7442-9773-840499A33B9C}" srcOrd="1" destOrd="0" presId="urn:microsoft.com/office/officeart/2008/layout/LinedList"/>
    <dgm:cxn modelId="{282A4BDA-8EDA-4344-AFE9-4403B2420190}" type="presParOf" srcId="{507F777B-A62A-E74D-A9D7-F8AB21B0AFE4}" destId="{82241E14-1682-7E4D-98EF-4D33CCC5CE73}" srcOrd="8" destOrd="0" presId="urn:microsoft.com/office/officeart/2008/layout/LinedList"/>
    <dgm:cxn modelId="{6DFE1408-42E9-D540-9785-5AF23564569B}" type="presParOf" srcId="{507F777B-A62A-E74D-A9D7-F8AB21B0AFE4}" destId="{51452789-7017-9145-AA75-9B4C532700AA}" srcOrd="9" destOrd="0" presId="urn:microsoft.com/office/officeart/2008/layout/LinedList"/>
    <dgm:cxn modelId="{118BD72C-E225-634D-B148-02B99B0D66DC}" type="presParOf" srcId="{51452789-7017-9145-AA75-9B4C532700AA}" destId="{1E037CE0-D85F-C44B-93DB-EF95D70BC83E}" srcOrd="0" destOrd="0" presId="urn:microsoft.com/office/officeart/2008/layout/LinedList"/>
    <dgm:cxn modelId="{5E6BEDE9-481D-4649-B09F-31B20E1AEF1A}" type="presParOf" srcId="{51452789-7017-9145-AA75-9B4C532700AA}" destId="{B03F8A41-C62E-4041-B49E-C6D42AE2F6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0F997-7DE6-D64F-9D71-3585D3E88B2A}">
      <dsp:nvSpPr>
        <dsp:cNvPr id="0" name=""/>
        <dsp:cNvSpPr/>
      </dsp:nvSpPr>
      <dsp:spPr>
        <a:xfrm>
          <a:off x="0" y="311"/>
          <a:ext cx="9637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A10C8-2E30-5D40-B2FE-0CB517CCDC7B}">
      <dsp:nvSpPr>
        <dsp:cNvPr id="0" name=""/>
        <dsp:cNvSpPr/>
      </dsp:nvSpPr>
      <dsp:spPr>
        <a:xfrm>
          <a:off x="0" y="311"/>
          <a:ext cx="9637485" cy="51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Survival </a:t>
          </a:r>
        </a:p>
      </dsp:txBody>
      <dsp:txXfrm>
        <a:off x="0" y="311"/>
        <a:ext cx="9637485" cy="510784"/>
      </dsp:txXfrm>
    </dsp:sp>
    <dsp:sp modelId="{5CAA5BF5-98DA-364A-96A4-23643F49AD97}">
      <dsp:nvSpPr>
        <dsp:cNvPr id="0" name=""/>
        <dsp:cNvSpPr/>
      </dsp:nvSpPr>
      <dsp:spPr>
        <a:xfrm>
          <a:off x="0" y="511096"/>
          <a:ext cx="9637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FF992-E066-764D-93F7-FD1C6FBD6ED1}">
      <dsp:nvSpPr>
        <dsp:cNvPr id="0" name=""/>
        <dsp:cNvSpPr/>
      </dsp:nvSpPr>
      <dsp:spPr>
        <a:xfrm>
          <a:off x="0" y="511096"/>
          <a:ext cx="9637485" cy="51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Belonging </a:t>
          </a:r>
        </a:p>
      </dsp:txBody>
      <dsp:txXfrm>
        <a:off x="0" y="511096"/>
        <a:ext cx="9637485" cy="510784"/>
      </dsp:txXfrm>
    </dsp:sp>
    <dsp:sp modelId="{B99A6324-53B4-7243-96B0-939804C0780D}">
      <dsp:nvSpPr>
        <dsp:cNvPr id="0" name=""/>
        <dsp:cNvSpPr/>
      </dsp:nvSpPr>
      <dsp:spPr>
        <a:xfrm>
          <a:off x="0" y="1021880"/>
          <a:ext cx="9637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E07B8-25DD-3343-A8E5-907ED5AB5E0F}">
      <dsp:nvSpPr>
        <dsp:cNvPr id="0" name=""/>
        <dsp:cNvSpPr/>
      </dsp:nvSpPr>
      <dsp:spPr>
        <a:xfrm>
          <a:off x="0" y="1021880"/>
          <a:ext cx="9637485" cy="51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Power/Self Worth</a:t>
          </a:r>
        </a:p>
      </dsp:txBody>
      <dsp:txXfrm>
        <a:off x="0" y="1021880"/>
        <a:ext cx="9637485" cy="510784"/>
      </dsp:txXfrm>
    </dsp:sp>
    <dsp:sp modelId="{38696764-E09F-1F4B-9A25-456C766680D1}">
      <dsp:nvSpPr>
        <dsp:cNvPr id="0" name=""/>
        <dsp:cNvSpPr/>
      </dsp:nvSpPr>
      <dsp:spPr>
        <a:xfrm>
          <a:off x="0" y="1532664"/>
          <a:ext cx="9637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631BA-FA63-7848-ADCF-2F6886A99C04}">
      <dsp:nvSpPr>
        <dsp:cNvPr id="0" name=""/>
        <dsp:cNvSpPr/>
      </dsp:nvSpPr>
      <dsp:spPr>
        <a:xfrm>
          <a:off x="0" y="1532664"/>
          <a:ext cx="9637485" cy="51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Freedom-</a:t>
          </a:r>
        </a:p>
      </dsp:txBody>
      <dsp:txXfrm>
        <a:off x="0" y="1532664"/>
        <a:ext cx="9637485" cy="510784"/>
      </dsp:txXfrm>
    </dsp:sp>
    <dsp:sp modelId="{82241E14-1682-7E4D-98EF-4D33CCC5CE73}">
      <dsp:nvSpPr>
        <dsp:cNvPr id="0" name=""/>
        <dsp:cNvSpPr/>
      </dsp:nvSpPr>
      <dsp:spPr>
        <a:xfrm>
          <a:off x="0" y="2043448"/>
          <a:ext cx="9637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37CE0-D85F-C44B-93DB-EF95D70BC83E}">
      <dsp:nvSpPr>
        <dsp:cNvPr id="0" name=""/>
        <dsp:cNvSpPr/>
      </dsp:nvSpPr>
      <dsp:spPr>
        <a:xfrm>
          <a:off x="0" y="2043448"/>
          <a:ext cx="9637485" cy="51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Fun </a:t>
          </a:r>
        </a:p>
      </dsp:txBody>
      <dsp:txXfrm>
        <a:off x="0" y="2043448"/>
        <a:ext cx="9637485" cy="510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9947-51A2-37C8-CBFC-6F76F6E66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8DFD1-80E7-1B81-A08B-87D4BE603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50CB4-EAB7-CF74-BE90-1611D0E7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EDE-2CFE-AC40-A7C5-D1D99519C84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DF6CA-E5AB-CE47-D94C-A279C9425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180E1-A5B6-52E2-0F6A-B310EAB3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D2D6-FF21-C04A-8581-475D78D4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0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A2AE-0E19-5038-4D17-B25C8E04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267CFA-960C-4278-F619-AC340C9D1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E281D-E545-FFFD-7EAE-E3764E04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EDE-2CFE-AC40-A7C5-D1D99519C84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0EBCF-DC48-BDB4-9827-3D737413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5B0A1-60AD-64F8-2AB6-95AD4161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D2D6-FF21-C04A-8581-475D78D4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5DCB1-984A-C20B-EABE-C08ED4B2E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9F786-DC62-3C45-D136-089E05775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1ED5B-92B8-2148-7038-FA1DEFED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EDE-2CFE-AC40-A7C5-D1D99519C84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51FE2-17BB-755E-3009-18B219D7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C11E7-1476-5CEB-BF80-C755D7B7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D2D6-FF21-C04A-8581-475D78D4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3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11EE-9A4A-470A-EFEC-206F4FD9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15B8-623E-7C5B-C30A-1216AACA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1D982-A1AF-422E-34BA-C2EC0943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EDE-2CFE-AC40-A7C5-D1D99519C84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B8FCF-F0E4-BC64-46E2-D74E57F3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03928-033C-1C39-3776-3AB86A80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D2D6-FF21-C04A-8581-475D78D4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3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D8CCE-C6E6-85D4-ADE3-57B7DC2A3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49411-D51E-E8AC-8993-79797CFA6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9929D-7A7F-4C34-AC5D-8CB0EDB9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EDE-2CFE-AC40-A7C5-D1D99519C84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769CB-A7E9-52E7-7DBD-A081EE4C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2C94C-5487-88C4-9D6B-36B17671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D2D6-FF21-C04A-8581-475D78D4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0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B711-AF18-C1ED-0343-A55A5790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5E8BD-43BA-69A1-8952-CA462A0C4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5FA91-F86C-44A7-A3F9-D76544D2F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DF401-06E8-9FE9-FD28-74B2D467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EDE-2CFE-AC40-A7C5-D1D99519C84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C1142-830B-DE6B-A7E4-F7851F3D1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8E8FA-EFDA-9961-0DE1-53F5618C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D2D6-FF21-C04A-8581-475D78D4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5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9D56-505E-B5AB-CFC6-262BB6A1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584FF-764D-BDFC-B1AE-ADE74A099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3D95D-C376-7E64-D2D4-F1C10B6DD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2EC17-EE1A-3112-1529-E151F1AEE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C769C-D20E-E901-822F-CB05BD549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3EFB3-5B6F-79D1-6B1B-485C20BD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EDE-2CFE-AC40-A7C5-D1D99519C84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431F0F-B334-3206-BD2F-AD3D39186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80CDE6-377C-4079-1889-7E19C936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D2D6-FF21-C04A-8581-475D78D4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2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B9177-C93C-8412-B616-C008D521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64ADD-AFCC-6877-1CA1-04287CB72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EDE-2CFE-AC40-A7C5-D1D99519C84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F270-E61B-4FB6-CF63-5691BDE0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CF89A-803D-CCAB-23A7-D6E7C2E1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D2D6-FF21-C04A-8581-475D78D4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ECE31-0F1B-BFE1-09F6-FA19EE46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EDE-2CFE-AC40-A7C5-D1D99519C84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FCB96-82C2-B5EE-1DC6-AFBB2406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7F635-3EEE-32BD-17E1-2429D6F3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D2D6-FF21-C04A-8581-475D78D4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7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3631-4FFC-BACD-2702-11AB1660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73772-5E4E-071A-CC67-3CB9246B1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E4ED4-5333-85DF-60AA-E5A793078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C696F-3A36-D86C-4DDB-D8FFDD1D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EDE-2CFE-AC40-A7C5-D1D99519C84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1916F-BB99-32E1-5E70-4E1BBAF0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C9B67-220B-E4C4-158B-6D177003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D2D6-FF21-C04A-8581-475D78D4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3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294B-09A3-9692-400D-98ECE200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3F053-5D4C-B8CD-CFE5-6665259AC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20DE6-C697-7704-9A15-8CDA875B2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A6779-A7AB-ECB2-0E6A-7733AE6BF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EDE-2CFE-AC40-A7C5-D1D99519C84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3E56B-5888-0269-D957-AA97003A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52F35-E5E1-6F2B-EC08-316A24FA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D2D6-FF21-C04A-8581-475D78D4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7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1B16D4-933B-1170-2C17-476AECD0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9996B-D6E0-21AA-2772-A525FB3D2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2D5C8-AE1A-C33E-4E63-72E9BC4A1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16EDE-2CFE-AC40-A7C5-D1D99519C84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671EC-E0BC-0111-C43A-4290ECFCE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75376-FD57-FA28-783D-EBCCCE9B6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4D2D6-FF21-C04A-8581-475D78D4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teachstone.com/blog/5-coaching-strategies-teacher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Edward.schultz@msutexas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3C27A-3215-FAC9-6BD0-C2CE8CB29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5500" b="1" i="0">
                <a:effectLst/>
                <a:latin typeface="Helvetica Neue" panose="02000503000000020004" pitchFamily="2" charset="0"/>
              </a:rPr>
              <a:t>"Working with Reluctant and Resistant Teachers of Students with Behavior Disorders "</a:t>
            </a:r>
            <a:endParaRPr lang="en-US" sz="55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5BA49-080F-497D-4E99-955F51E95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Dr. Edward Schultz PhD</a:t>
            </a:r>
            <a:endParaRPr lang="en-US"/>
          </a:p>
          <a:p>
            <a:pPr algn="l"/>
            <a:r>
              <a:rPr lang="en-US" dirty="0"/>
              <a:t>Midwestern State University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0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5F250B-F49A-FA0E-8715-636B286E7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55053"/>
            <a:ext cx="7772400" cy="3619209"/>
          </a:xfrm>
          <a:prstGeom prst="rect">
            <a:avLst/>
          </a:prstGeom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A6110A7-EA80-2C4E-C807-1594F5A90FC1}"/>
              </a:ext>
            </a:extLst>
          </p:cNvPr>
          <p:cNvGraphicFramePr/>
          <p:nvPr/>
        </p:nvGraphicFramePr>
        <p:xfrm>
          <a:off x="1378857" y="4296229"/>
          <a:ext cx="9637486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729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5CAD3-5766-04FA-2BCF-9ABC54E8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Collaboration and Coaching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FEC7-996A-0759-F858-0FC31B704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/>
              <a:t>Some studies show that 20% of teachers are resistance to coaching </a:t>
            </a:r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r>
              <a:rPr lang="en-US" sz="1000" b="1" i="0">
                <a:effectLst/>
                <a:latin typeface="proxima-nova"/>
              </a:rPr>
              <a:t>1. Form a Relationship</a:t>
            </a:r>
          </a:p>
          <a:p>
            <a:pPr marL="0" indent="0">
              <a:buNone/>
            </a:pPr>
            <a:r>
              <a:rPr lang="en-US" sz="1000" b="1" i="0">
                <a:effectLst/>
                <a:latin typeface="proxima-nova"/>
              </a:rPr>
              <a:t>2. Understand the Resistance</a:t>
            </a:r>
          </a:p>
          <a:p>
            <a:pPr marL="0" indent="0">
              <a:buNone/>
            </a:pPr>
            <a:r>
              <a:rPr lang="en-US" sz="1000" b="1" i="0">
                <a:effectLst/>
                <a:latin typeface="proxima-nova"/>
              </a:rPr>
              <a:t>3. Ask Questions</a:t>
            </a:r>
          </a:p>
          <a:p>
            <a:pPr marL="0" indent="0">
              <a:buNone/>
            </a:pPr>
            <a:r>
              <a:rPr lang="en-US" sz="1000" b="1" i="0">
                <a:effectLst/>
                <a:latin typeface="proxima-nova"/>
              </a:rPr>
              <a:t>4. Be Transparent</a:t>
            </a:r>
          </a:p>
          <a:p>
            <a:pPr marL="0" indent="0">
              <a:buNone/>
            </a:pPr>
            <a:r>
              <a:rPr lang="en-US" sz="1000" b="1" i="0">
                <a:effectLst/>
                <a:latin typeface="proxima-nova"/>
              </a:rPr>
              <a:t>5. Acknowledge Efforts and Build Trust</a:t>
            </a:r>
          </a:p>
          <a:p>
            <a:pPr marL="0" indent="0">
              <a:buNone/>
            </a:pPr>
            <a:endParaRPr lang="en-US" sz="1000" b="1" i="0">
              <a:effectLst/>
              <a:latin typeface="proxima-nova"/>
            </a:endParaRPr>
          </a:p>
          <a:p>
            <a:pPr marL="0" indent="0">
              <a:buNone/>
            </a:pPr>
            <a:endParaRPr lang="en-US" sz="1000" b="1" i="0">
              <a:effectLst/>
              <a:latin typeface="proxima-nova"/>
            </a:endParaRPr>
          </a:p>
          <a:p>
            <a:pPr marL="514350" indent="-514350">
              <a:buAutoNum type="arabicPeriod"/>
            </a:pPr>
            <a:endParaRPr lang="en-US" sz="1000" b="1" i="0">
              <a:effectLst/>
              <a:latin typeface="proxima-nova"/>
            </a:endParaRPr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r>
              <a:rPr lang="en-US" sz="1000">
                <a:hlinkClick r:id="rId2"/>
              </a:rPr>
              <a:t>https://info.teachstone.com/blog/5-coaching-strategies-teachers</a:t>
            </a:r>
            <a:r>
              <a:rPr lang="en-US" sz="1000"/>
              <a:t> </a:t>
            </a:r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808321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D26F5-2C97-56EB-C42C-6999B219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Questions?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381BF-9A2B-798E-919E-FDD012CC2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>
                <a:hlinkClick r:id="rId2"/>
              </a:rPr>
              <a:t>Edward.schultz@msutexas.edu</a:t>
            </a:r>
            <a:r>
              <a:rPr lang="en-US" sz="2200" dirty="0"/>
              <a:t> </a:t>
            </a:r>
          </a:p>
        </p:txBody>
      </p:sp>
      <p:pic>
        <p:nvPicPr>
          <p:cNvPr id="5" name="Picture 4" descr="Colourful envelopes">
            <a:extLst>
              <a:ext uri="{FF2B5EF4-FFF2-40B4-BE49-F238E27FC236}">
                <a16:creationId xmlns:a16="http://schemas.microsoft.com/office/drawing/2014/main" id="{E2586385-EA7F-035E-95B1-8FB733E1B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58" r="1568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28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31361-20F4-4121-845E-D5FAAE64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600"/>
              <a:t>Context and Some Thoughts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D9945-3032-6110-9476-4EDB2894F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000" dirty="0"/>
              <a:t>Teacher shortage, teacher burn-out, teachers in many cases are less trained and charged with working with kids with the most complex needs.</a:t>
            </a:r>
          </a:p>
          <a:p>
            <a:r>
              <a:rPr lang="en-US" sz="2000" dirty="0"/>
              <a:t>Kids ARE tougher and many teachers report parent support is declining. </a:t>
            </a:r>
          </a:p>
          <a:p>
            <a:r>
              <a:rPr lang="en-US" sz="2000" dirty="0"/>
              <a:t>Social media, social media, social media</a:t>
            </a:r>
          </a:p>
          <a:p>
            <a:r>
              <a:rPr lang="en-US" sz="2000" dirty="0"/>
              <a:t>Kid behavior is easier to change than adult behavior</a:t>
            </a:r>
          </a:p>
          <a:p>
            <a:r>
              <a:rPr lang="en-US" sz="2000" dirty="0"/>
              <a:t>There is no more noble profession or “calling” as being a teacher, especially one who teaches kids with emotional and behavior disorders.  </a:t>
            </a:r>
          </a:p>
        </p:txBody>
      </p:sp>
    </p:spTree>
    <p:extLst>
      <p:ext uri="{BB962C8B-B14F-4D97-AF65-F5344CB8AC3E}">
        <p14:creationId xmlns:p14="http://schemas.microsoft.com/office/powerpoint/2010/main" val="180487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A420B-6C72-8685-1D02-656519F8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Over-View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1C55-3A7C-8570-262F-D56FCB41F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Understanding General Education Teachers</a:t>
            </a:r>
          </a:p>
          <a:p>
            <a:r>
              <a:rPr lang="en-US" sz="2200"/>
              <a:t>Concrete strategies. </a:t>
            </a:r>
          </a:p>
          <a:p>
            <a:endParaRPr lang="en-US" sz="2200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5" name="Picture 4" descr="Five children playing with electronics">
            <a:extLst>
              <a:ext uri="{FF2B5EF4-FFF2-40B4-BE49-F238E27FC236}">
                <a16:creationId xmlns:a16="http://schemas.microsoft.com/office/drawing/2014/main" id="{1372A9F9-4D6D-D599-3680-3E4C97568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90" r="1975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570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AD7C3-98BF-10F1-D9C2-185543D0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Understanding the Teacher-Student Dynamic</a:t>
            </a:r>
            <a:br>
              <a:rPr lang="en-US" sz="3400"/>
            </a:br>
            <a:endParaRPr lang="en-US" sz="34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508D08-F7CB-D38C-E8D7-C86307E2817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“Forced” relationship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Negative cycle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Self-fulfilling prophecy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Triangulation 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Power Dynamic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Chronic Conflict </a:t>
            </a:r>
          </a:p>
        </p:txBody>
      </p:sp>
      <p:pic>
        <p:nvPicPr>
          <p:cNvPr id="7" name="Content Placeholder 6" descr="Business woman hand on head">
            <a:extLst>
              <a:ext uri="{FF2B5EF4-FFF2-40B4-BE49-F238E27FC236}">
                <a16:creationId xmlns:a16="http://schemas.microsoft.com/office/drawing/2014/main" id="{FB95B392-74FC-BB77-B87F-048F693AE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6161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945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E2562-9CEE-6731-0C58-A9B1FFF7D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948633"/>
            <a:ext cx="7746709" cy="491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0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B31E9-B604-3796-424D-73A516A1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How do teachers feel when students are acting out? (Axup &amp; Gersh, 2008)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31753F-4AD1-68C4-E23A-DF4E386FE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02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345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4F1282-73FC-F3E8-DD62-963152194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343" y="914400"/>
            <a:ext cx="9159113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4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17D8C-386B-7E47-3C43-C696FBBF4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Results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26505-B39B-FA7B-CA2C-CA9E6E27E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General Ed Teachers initial impressions about including students with Behavior disorders? Fear, anxiety, worry, and scared.</a:t>
            </a:r>
          </a:p>
          <a:p>
            <a:r>
              <a:rPr lang="en-US" sz="2200"/>
              <a:t>Sped teachers were reported to have more confidence.</a:t>
            </a:r>
          </a:p>
          <a:p>
            <a:r>
              <a:rPr lang="en-US" sz="2200"/>
              <a:t>Struggles included: Student centered, Parent Conflict ,(worried about their kid with other kids),  other teachers (had to be “peacemakers”)</a:t>
            </a:r>
          </a:p>
          <a:p>
            <a:r>
              <a:rPr lang="en-US" sz="2200"/>
              <a:t>Two levels of support were reported: a) school-wide support and b) situation-specific reports.</a:t>
            </a:r>
          </a:p>
          <a:p>
            <a:r>
              <a:rPr lang="en-US" sz="2200"/>
              <a:t>Wanted more collaboration, assistance from admin, parent support </a:t>
            </a:r>
          </a:p>
          <a:p>
            <a:endParaRPr lang="en-US" sz="2200"/>
          </a:p>
          <a:p>
            <a:pPr lvl="1"/>
            <a:endParaRPr lang="en-US" sz="2200"/>
          </a:p>
          <a:p>
            <a:pPr lvl="1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05219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670A4-FDB3-5E7A-8E82-A1E63698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So what do we do?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56096-B468-FE0E-78DF-8738F53AC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Here is what works-</a:t>
            </a:r>
          </a:p>
          <a:p>
            <a:r>
              <a:rPr lang="en-US" sz="2200"/>
              <a:t>Provide feedback on their practices (Flores, et al. ”praise”) using data. </a:t>
            </a:r>
          </a:p>
          <a:p>
            <a:r>
              <a:rPr lang="en-US" sz="2200"/>
              <a:t> “Good Behavior Game” had significant impact on teacher behavior.</a:t>
            </a:r>
          </a:p>
          <a:p>
            <a:r>
              <a:rPr lang="en-US" sz="2200"/>
              <a:t> Help them understand the “function” of kid’s behaviors and include them when you are doing an FBA and teach the BIP.  (next slide)</a:t>
            </a:r>
          </a:p>
          <a:p>
            <a:r>
              <a:rPr lang="en-US" sz="2200"/>
              <a:t>Get administration involved in increasing efficacy. </a:t>
            </a:r>
          </a:p>
          <a:p>
            <a:r>
              <a:rPr lang="en-US" sz="2200"/>
              <a:t>Show them progress monitoring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89390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380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proxima-nova</vt:lpstr>
      <vt:lpstr>Office Theme</vt:lpstr>
      <vt:lpstr>"Working with Reluctant and Resistant Teachers of Students with Behavior Disorders "</vt:lpstr>
      <vt:lpstr>Context and Some Thoughts</vt:lpstr>
      <vt:lpstr>Over-View</vt:lpstr>
      <vt:lpstr>Understanding the Teacher-Student Dynamic </vt:lpstr>
      <vt:lpstr>PowerPoint Presentation</vt:lpstr>
      <vt:lpstr>How do teachers feel when students are acting out? (Axup &amp; Gersh, 2008)</vt:lpstr>
      <vt:lpstr>PowerPoint Presentation</vt:lpstr>
      <vt:lpstr>Results </vt:lpstr>
      <vt:lpstr>So what do we do?</vt:lpstr>
      <vt:lpstr>PowerPoint Presentation</vt:lpstr>
      <vt:lpstr>Collaboration and Coaching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"Working with Reluctant and Resistant Teachers of Students with Behavior Disorders "</dc:title>
  <dc:creator>edward  schultz</dc:creator>
  <cp:lastModifiedBy>Dina Laubert</cp:lastModifiedBy>
  <cp:revision>2</cp:revision>
  <dcterms:created xsi:type="dcterms:W3CDTF">2022-09-21T00:47:27Z</dcterms:created>
  <dcterms:modified xsi:type="dcterms:W3CDTF">2022-09-21T19:39:52Z</dcterms:modified>
</cp:coreProperties>
</file>